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56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922552B-2BB6-4641-AA28-2CDDED5D3E4F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F90C181-F98B-4B30-9B5B-AA8F794BFA00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552B-2BB6-4641-AA28-2CDDED5D3E4F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0C181-F98B-4B30-9B5B-AA8F794BFA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552B-2BB6-4641-AA28-2CDDED5D3E4F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0C181-F98B-4B30-9B5B-AA8F794BFA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552B-2BB6-4641-AA28-2CDDED5D3E4F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0C181-F98B-4B30-9B5B-AA8F794BFA00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552B-2BB6-4641-AA28-2CDDED5D3E4F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0C181-F98B-4B30-9B5B-AA8F794BFA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552B-2BB6-4641-AA28-2CDDED5D3E4F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0C181-F98B-4B30-9B5B-AA8F794BFA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552B-2BB6-4641-AA28-2CDDED5D3E4F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0C181-F98B-4B30-9B5B-AA8F794BFA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552B-2BB6-4641-AA28-2CDDED5D3E4F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0C181-F98B-4B30-9B5B-AA8F794BFA00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552B-2BB6-4641-AA28-2CDDED5D3E4F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0C181-F98B-4B30-9B5B-AA8F794BFA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552B-2BB6-4641-AA28-2CDDED5D3E4F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0C181-F98B-4B30-9B5B-AA8F794BFA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2552B-2BB6-4641-AA28-2CDDED5D3E4F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0C181-F98B-4B30-9B5B-AA8F794BFA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922552B-2BB6-4641-AA28-2CDDED5D3E4F}" type="datetimeFigureOut">
              <a:rPr lang="en-US" smtClean="0"/>
              <a:t>12/12/2018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9F90C181-F98B-4B30-9B5B-AA8F794BFA0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hare.net/ArchitJain38/beats-" TargetMode="External"/><Relationship Id="rId2" Type="http://schemas.openxmlformats.org/officeDocument/2006/relationships/hyperlink" Target="https://www.thenational.ae/business/neymar-beats-by-dr-dre-and-the-future-of-advertising-1.598532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rezi.com/gqfjycterasd/marketing-plan-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Integrated Marketing Communication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THIS PLAN IS CONFIDENTIAL</a:t>
            </a:r>
          </a:p>
        </p:txBody>
      </p:sp>
    </p:spTree>
    <p:extLst>
      <p:ext uri="{BB962C8B-B14F-4D97-AF65-F5344CB8AC3E}">
        <p14:creationId xmlns:p14="http://schemas.microsoft.com/office/powerpoint/2010/main" val="2491756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/>
              <a:t>Promotion Mix Tools, Budget Rationale and Plan Evaluation………………………………………………………………………………………………………………………………….…...2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Overview of the Promotion Mix Tools and rationale on how they support the objectives………………………………………………………………………………..………………………………………………………3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Promotion Mix Overview Promotional Budget………………………………………………………………………………………………………………………………..….……….4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Promotion Mix Tools Promotion Mix Strategy………………………………………………………………………………………………………...……………………….….……5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Promotion Mix Tools Advertising Objectives........................................................................................6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Advertising Objectives Message Themes……………………………………………………………………………………..….7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Media Strategies and Plan.....................................................................................................................8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Public relations strategies and other tools............................................................................................9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Personal Selling Objectives and Strategies..........................................................................................10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Direct Marketing, E-active and Online Objectives  and Strategies……………………………………………….…11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How to Evaluate Plan…………………………………………………………………………………………………………………....12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Endnotes………………………………………………………………………………………………………………………………………13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Bibliography……………………………………………………………………………………………………………..………………….14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015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Promotion Mix Tools, Budget Rationale and Plan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/>
              <a:t>Beats by </a:t>
            </a:r>
            <a:r>
              <a:rPr lang="en-US" dirty="0" err="1"/>
              <a:t>Dre</a:t>
            </a:r>
            <a:r>
              <a:rPr lang="en-US" dirty="0"/>
              <a:t>  employs the following promotional strategies: advertising, public relations, sales promotion, and direct marketing.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In 2018, Beats by </a:t>
            </a:r>
            <a:r>
              <a:rPr lang="en-US" dirty="0" err="1"/>
              <a:t>Dre</a:t>
            </a:r>
            <a:r>
              <a:rPr lang="en-US" dirty="0"/>
              <a:t> made fast-paced mix tape for the World Cup carried out in Russia including football stars such as </a:t>
            </a:r>
            <a:r>
              <a:rPr lang="en-US" dirty="0" err="1"/>
              <a:t>Neymar</a:t>
            </a:r>
            <a:r>
              <a:rPr lang="en-US" dirty="0"/>
              <a:t>.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company signed 23 top athletes from 12 different sport divisions from 11 countries.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Great placements in music videos of artists such as 50 cents and brands such as Mercedes.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Content marketing through the mainstream media cost $544.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advertisements will run in TVs  and movie to attract potential customers.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promotional plan extend to the company’s online websites such as Beats Website, Amazon, wholesalers, and retail stores.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188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/>
              <a:t>Overview of Promotion Mix Tools and rationale on how they support the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/>
              <a:t>The company takes 30 second spots on television stations to air ads of celebrities through min-movies.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company’s website have pop- up ads together with ad breaks on the online sites of other  major international companies.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Advertisements in televisions stations across the world enables it to reach a large target audience.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ads also runs through short films and webinars to enable the potential buyers to draw their own conclusions.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Hiring of advertisement agencies such as Interpublic Group of Companies to reach a better target audience.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website can be used to provide an interface that customers access different products stocked by the company via the internet.</a:t>
            </a:r>
          </a:p>
        </p:txBody>
      </p:sp>
    </p:spTree>
    <p:extLst>
      <p:ext uri="{BB962C8B-B14F-4D97-AF65-F5344CB8AC3E}">
        <p14:creationId xmlns:p14="http://schemas.microsoft.com/office/powerpoint/2010/main" val="1306124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Promotional Mix Overview Promotional Budget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/>
              <a:t>The company uses value proposition budgeting by making sure the valuation of unit items outweigh the cost of production.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Apple retails iPods at $400 and earphones at $1 to ensure continuous profitability.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Headphones that are retailed at $480 have a manufacturing cost of $14.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A 3-5 minute film costs $250000- $300000 across different advertisement platforms.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Cumulatively, content marketing costs $544 billion </a:t>
            </a:r>
            <a:r>
              <a:rPr lang="en-US" dirty="0" err="1"/>
              <a:t>annualy</a:t>
            </a: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The budget allocation diverges to TV , radio, social media, websites, and brand marketing.</a:t>
            </a:r>
          </a:p>
        </p:txBody>
      </p:sp>
    </p:spTree>
    <p:extLst>
      <p:ext uri="{BB962C8B-B14F-4D97-AF65-F5344CB8AC3E}">
        <p14:creationId xmlns:p14="http://schemas.microsoft.com/office/powerpoint/2010/main" val="2347029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Promotion Mix Tools/ Promotion Mix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/>
              <a:t>Beats headphone promotes brand content for Helix Ultra motor oil and Royal Dutch shell using an award winning pianist Adrian Brody in a TV series of Discovery Channel.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Shell advert runs in almost 70 countries since its onset in March.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Consequently, it reaches millions of potential buyers whom 30-40% have expressed positive feedback.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ads interfaces with websites to result into pop-ups and break ads when potential buyers use the internet.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company integrates both personal and non-personal together with pull promotional strategies.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In this regard, endorsement of the product by celebrities in TVs to promote sales  from the stature of the personalities. 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Bill boards and graphitic drawing  on public buses to make them look like a speakers to appeal to the potential buyers.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Print media such as newspapers and magazines such as the PSA parody to reach maximum target audience.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Radio placements using platforms such as Pandora and </a:t>
            </a:r>
            <a:r>
              <a:rPr lang="en-US" dirty="0" err="1"/>
              <a:t>Spotify</a:t>
            </a:r>
            <a:r>
              <a:rPr lang="en-US" dirty="0"/>
              <a:t> with captivating Beats by </a:t>
            </a:r>
            <a:r>
              <a:rPr lang="en-US" dirty="0" err="1"/>
              <a:t>Dre</a:t>
            </a:r>
            <a:r>
              <a:rPr lang="en-US" dirty="0"/>
              <a:t> messages .</a:t>
            </a:r>
          </a:p>
        </p:txBody>
      </p:sp>
    </p:spTree>
    <p:extLst>
      <p:ext uri="{BB962C8B-B14F-4D97-AF65-F5344CB8AC3E}">
        <p14:creationId xmlns:p14="http://schemas.microsoft.com/office/powerpoint/2010/main" val="1743506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Promotion Mix Tools Advertising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/>
              <a:t>Sales promotion through the various advertisement platforms recommend 20% coupon on next purchase after buying a product from Beats by </a:t>
            </a:r>
            <a:r>
              <a:rPr lang="en-US" dirty="0" err="1"/>
              <a:t>Dre</a:t>
            </a:r>
            <a:r>
              <a:rPr lang="en-US" dirty="0"/>
              <a:t> worth more than $100.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Also sales promotion through the internet recommends 15% discount for the students.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short films advertised in the mainstream media runs for 4-5 minutes.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billboards runs on a semi-annual basis while the graphitic paintings runs until the buses become non-operational.</a:t>
            </a:r>
          </a:p>
        </p:txBody>
      </p:sp>
    </p:spTree>
    <p:extLst>
      <p:ext uri="{BB962C8B-B14F-4D97-AF65-F5344CB8AC3E}">
        <p14:creationId xmlns:p14="http://schemas.microsoft.com/office/powerpoint/2010/main" val="948861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Advertising Objectives Message Themes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/>
              <a:t>The messages on Pandora and </a:t>
            </a:r>
            <a:r>
              <a:rPr lang="en-US" dirty="0" err="1"/>
              <a:t>Spotify</a:t>
            </a:r>
            <a:r>
              <a:rPr lang="en-US" dirty="0"/>
              <a:t> read: “Like what you are listening to? Well, you will like it even better with Beats headphones.”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Messages on print media reads: “This is your brain listening to music, this is your brain listening to music with Beats.”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messages aims to spark the thirst to purchase the headphones through appeal.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messages uses a formal tone to create a positive impression about the product.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ad will be attractive using aesthetic  effects than reinforce sonic effects.</a:t>
            </a:r>
          </a:p>
        </p:txBody>
      </p:sp>
    </p:spTree>
    <p:extLst>
      <p:ext uri="{BB962C8B-B14F-4D97-AF65-F5344CB8AC3E}">
        <p14:creationId xmlns:p14="http://schemas.microsoft.com/office/powerpoint/2010/main" val="926192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 Strategies and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/>
              <a:t>Beats by </a:t>
            </a:r>
            <a:r>
              <a:rPr lang="en-US" dirty="0" err="1"/>
              <a:t>Dre</a:t>
            </a:r>
            <a:r>
              <a:rPr lang="en-US" dirty="0"/>
              <a:t> uses “solo </a:t>
            </a:r>
            <a:r>
              <a:rPr lang="en-US" dirty="0" err="1"/>
              <a:t>selfie</a:t>
            </a:r>
            <a:r>
              <a:rPr lang="en-US" dirty="0"/>
              <a:t>” through social media platforms such as Twitter, Facebook, and </a:t>
            </a:r>
            <a:r>
              <a:rPr lang="en-US" dirty="0" err="1"/>
              <a:t>Instagram</a:t>
            </a:r>
            <a:r>
              <a:rPr lang="en-US" dirty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company also uses Search Engine Optimization (SEO) techniques by using the key word “Beats by </a:t>
            </a:r>
            <a:r>
              <a:rPr lang="en-US" dirty="0" err="1"/>
              <a:t>Dre</a:t>
            </a:r>
            <a:r>
              <a:rPr lang="en-US" dirty="0"/>
              <a:t>” to rank better in search engines such as Google and Yahoo.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organic reach in the social media platforms and search engines is millions of users who have accounts with the companies.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Beats head phones holiday promotions such as the festive season to give “black Friday” offers via drop-shipping companies such as E-bay and Amazon.</a:t>
            </a:r>
          </a:p>
        </p:txBody>
      </p:sp>
    </p:spTree>
    <p:extLst>
      <p:ext uri="{BB962C8B-B14F-4D97-AF65-F5344CB8AC3E}">
        <p14:creationId xmlns:p14="http://schemas.microsoft.com/office/powerpoint/2010/main" val="1363154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Public relations strategies and other tools.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/>
              <a:t>Beats headphones uses international conferences that agitate for environmental initiatives to promote their eco-friendly campaigns.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company uses press conferences to announce incentives such as price reduction and accessibility of more music.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Also, the company uses charitable events such as sports to attract free publicity due to the presence of the mainstream media.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Consequently, it garners positive societal support that translates to increased sales.</a:t>
            </a:r>
          </a:p>
        </p:txBody>
      </p:sp>
    </p:spTree>
    <p:extLst>
      <p:ext uri="{BB962C8B-B14F-4D97-AF65-F5344CB8AC3E}">
        <p14:creationId xmlns:p14="http://schemas.microsoft.com/office/powerpoint/2010/main" val="1348353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Personal selling objectives and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/>
              <a:t>Beats headphones uses social media platforms such as Facebook for point of sales through “call to action” buttons.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company also uses drop-shipping companies such as Amazon to act as intermediaries between them and the customers.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customers can also order products from the company’s websites.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Customers access Beats headphones in various retail outlets world wide.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Buying incentives is offered to customers through coupons on subsequent purchases for sales more than the stipulated threshold amounts.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Discounts are offered to students who constitute the majority of the potential buyers.</a:t>
            </a:r>
          </a:p>
        </p:txBody>
      </p:sp>
    </p:spTree>
    <p:extLst>
      <p:ext uri="{BB962C8B-B14F-4D97-AF65-F5344CB8AC3E}">
        <p14:creationId xmlns:p14="http://schemas.microsoft.com/office/powerpoint/2010/main" val="522501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Different Marketing, E-active and online objectives and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/>
              <a:t>Beats headphones uses email services such as Gmail to deliver newsletters on the existing products and new ones.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email services also inform the customers of the available offers.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website and mobile app of the company can send notifications to the screen of the consumers devices of the discounts offered.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Beats headphones also use SMS to notify the customers of new deals. 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landing page of the company’s website provide important information on the offers and discounts to the customers.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Beats by </a:t>
            </a:r>
            <a:r>
              <a:rPr lang="en-US" dirty="0" err="1"/>
              <a:t>Dre</a:t>
            </a:r>
            <a:r>
              <a:rPr lang="en-US" dirty="0"/>
              <a:t> should use Facebook, Twitter, </a:t>
            </a:r>
            <a:r>
              <a:rPr lang="en-US" dirty="0" err="1"/>
              <a:t>Instagram</a:t>
            </a:r>
            <a:r>
              <a:rPr lang="en-US" dirty="0"/>
              <a:t>, and Bloomberg. </a:t>
            </a:r>
          </a:p>
        </p:txBody>
      </p:sp>
    </p:spTree>
    <p:extLst>
      <p:ext uri="{BB962C8B-B14F-4D97-AF65-F5344CB8AC3E}">
        <p14:creationId xmlns:p14="http://schemas.microsoft.com/office/powerpoint/2010/main" val="1749010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Hoe to evaluate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/>
              <a:t>The plan is evaluated on a quarterly basis to through cash flow analysis to determine profitability.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Return on Investment (ROI) is estimated from the annual sales of $2 billion per year getting the difference from $544 million incurred from the advertising expenses which approximates to $1.4 billion profitability.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company can use the new customers from the organic reach to assess the success of the plan.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company can gather feedback from the customers through post and pre-advertisement strategies.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organic reach and the click-through rates can also determine the efficacy of the promotional </a:t>
            </a:r>
            <a:r>
              <a:rPr lang="en-US" dirty="0" err="1"/>
              <a:t>stategy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1915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/>
              <a:t>Beats by </a:t>
            </a:r>
            <a:r>
              <a:rPr lang="en-US" dirty="0" err="1"/>
              <a:t>Dre</a:t>
            </a:r>
            <a:r>
              <a:rPr lang="en-US" dirty="0"/>
              <a:t> has provided an effective sonic tool for producers , artists, and music lovers worldwide.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company aims to use iconic artists to improve its sales through marketing communication strategies that link the company to its target market. 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communication strategy will be through the internet to reach many potential customers.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company has a concise market overview that leads to the production of quality headphone products.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company assess the competition within the market and suggest appropriate price propositions.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The company assesses the target market to establish the appropriate promotional strategies that uses social media platforms, mainstream media, and personal selling for sales promotion.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043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Bibliography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/>
              <a:t>Bloomberg News. (2014). </a:t>
            </a:r>
            <a:r>
              <a:rPr lang="en-US" dirty="0" err="1"/>
              <a:t>Neymar</a:t>
            </a:r>
            <a:r>
              <a:rPr lang="en-US" dirty="0"/>
              <a:t>, Beats by </a:t>
            </a:r>
            <a:r>
              <a:rPr lang="en-US" dirty="0" err="1"/>
              <a:t>Dre</a:t>
            </a:r>
            <a:r>
              <a:rPr lang="en-US" dirty="0"/>
              <a:t>,</a:t>
            </a:r>
          </a:p>
          <a:p>
            <a:pPr marL="457200" lvl="1" indent="0">
              <a:buNone/>
            </a:pPr>
            <a:r>
              <a:rPr lang="en-US" dirty="0"/>
              <a:t>	and the future of advertising. Retrieved from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>
                <a:hlinkClick r:id="rId2"/>
              </a:rPr>
              <a:t>https://www.thenational.ae/business/neymar-beats-by-dr-dre-and-	the-future-of-advertising-1.598532</a:t>
            </a:r>
            <a:endParaRPr lang="en-US" dirty="0"/>
          </a:p>
          <a:p>
            <a:pPr marL="514350" indent="-457200">
              <a:buFont typeface="Wingdings" pitchFamily="2" charset="2"/>
              <a:buChar char="Ø"/>
            </a:pPr>
            <a:r>
              <a:rPr lang="en-US" dirty="0" err="1"/>
              <a:t>Finkie</a:t>
            </a:r>
            <a:r>
              <a:rPr lang="en-US" dirty="0"/>
              <a:t>, C. (2018). Jimmy </a:t>
            </a:r>
            <a:r>
              <a:rPr lang="en-US" dirty="0" err="1"/>
              <a:t>Lovine’s</a:t>
            </a:r>
            <a:r>
              <a:rPr lang="en-US" dirty="0"/>
              <a:t> insight about product placement 	in music videos made Beats by </a:t>
            </a:r>
            <a:r>
              <a:rPr lang="en-US" dirty="0" err="1"/>
              <a:t>Dre</a:t>
            </a:r>
            <a:r>
              <a:rPr lang="en-US" dirty="0"/>
              <a:t> a billion dollar brand. BMB.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Jain, A. (2015). Beats by </a:t>
            </a:r>
            <a:r>
              <a:rPr lang="en-US" dirty="0" err="1"/>
              <a:t>Dre</a:t>
            </a:r>
            <a:r>
              <a:rPr lang="en-US" dirty="0"/>
              <a:t> marketing presentation. In 	</a:t>
            </a:r>
            <a:r>
              <a:rPr lang="en-US" dirty="0" err="1"/>
              <a:t>SlideShare</a:t>
            </a:r>
            <a:r>
              <a:rPr lang="en-US" dirty="0"/>
              <a:t>. Retrieved from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>
                <a:hlinkClick r:id="rId3"/>
              </a:rPr>
              <a:t>https://www.slideshare.net/ArchitJain38/beats-</a:t>
            </a:r>
            <a:r>
              <a:rPr lang="en-US" dirty="0"/>
              <a:t>by-dr-dre-	marketing-presentation</a:t>
            </a:r>
          </a:p>
          <a:p>
            <a:pPr marL="514350" indent="-457200">
              <a:buFont typeface="Wingdings" pitchFamily="2" charset="2"/>
              <a:buChar char="Ø"/>
            </a:pPr>
            <a:r>
              <a:rPr lang="en-US" dirty="0" err="1"/>
              <a:t>Wambe</a:t>
            </a:r>
            <a:r>
              <a:rPr lang="en-US" dirty="0"/>
              <a:t>, I. (2015). Marketing plan: “Beats” by Dr. 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err="1"/>
              <a:t>Dre</a:t>
            </a:r>
            <a:r>
              <a:rPr lang="en-US" dirty="0"/>
              <a:t>. </a:t>
            </a:r>
            <a:r>
              <a:rPr lang="en-US" dirty="0" err="1"/>
              <a:t>Prezi</a:t>
            </a:r>
            <a:r>
              <a:rPr lang="en-US" dirty="0"/>
              <a:t>. Retrieved from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>
                <a:hlinkClick r:id="rId4"/>
              </a:rPr>
              <a:t>https://prezi.com/gqfjycterasd/marketing-plan-</a:t>
            </a:r>
            <a:r>
              <a:rPr lang="en-US" dirty="0"/>
              <a:t>beats-by-dr-	</a:t>
            </a:r>
            <a:r>
              <a:rPr lang="en-US" dirty="0" err="1"/>
              <a:t>dre</a:t>
            </a:r>
            <a:r>
              <a:rPr lang="en-US" dirty="0"/>
              <a:t>/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4649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561</TotalTime>
  <Words>1452</Words>
  <Application>Microsoft Office PowerPoint</Application>
  <PresentationFormat>On-screen Show (4:3)</PresentationFormat>
  <Paragraphs>107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Century Gothic</vt:lpstr>
      <vt:lpstr>Wingdings</vt:lpstr>
      <vt:lpstr>Wingdings 2</vt:lpstr>
      <vt:lpstr>Austin</vt:lpstr>
      <vt:lpstr>Integrated Marketing Communication Plan</vt:lpstr>
      <vt:lpstr>Table of Contents</vt:lpstr>
      <vt:lpstr>Promotion Mix Tools, Budget Rationale and Plan Evaluation</vt:lpstr>
      <vt:lpstr>Overview of Promotion Mix Tools and rationale on how they support the objectives</vt:lpstr>
      <vt:lpstr>Promotional Mix Overview Promotional Budget</vt:lpstr>
      <vt:lpstr>Promotion Mix Tools/ Promotion Mix Strategy</vt:lpstr>
      <vt:lpstr>Promotion Mix Tools Advertising Objectives</vt:lpstr>
      <vt:lpstr>Advertising Objectives Message Themes</vt:lpstr>
      <vt:lpstr>Media Strategies and Plan</vt:lpstr>
      <vt:lpstr>Public relations strategies and other tools.</vt:lpstr>
      <vt:lpstr>Personal selling objectives and strategies</vt:lpstr>
      <vt:lpstr>Different Marketing, E-active and online objectives and strategies</vt:lpstr>
      <vt:lpstr>Hoe to evaluate plan</vt:lpstr>
      <vt:lpstr>Endnotes</vt:lpstr>
      <vt:lpstr>Bibliography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Beats Headphones: IMC Plan Part 3</dc:title>
  <dc:creator>Windows User</dc:creator>
  <cp:lastModifiedBy>Captain101</cp:lastModifiedBy>
  <cp:revision>56</cp:revision>
  <dcterms:created xsi:type="dcterms:W3CDTF">2018-12-12T07:55:00Z</dcterms:created>
  <dcterms:modified xsi:type="dcterms:W3CDTF">2018-12-12T18:41:53Z</dcterms:modified>
</cp:coreProperties>
</file>